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9" r:id="rId4"/>
    <p:sldId id="260" r:id="rId5"/>
    <p:sldId id="262" r:id="rId6"/>
    <p:sldId id="261" r:id="rId7"/>
    <p:sldId id="263" r:id="rId8"/>
    <p:sldId id="264" r:id="rId9"/>
    <p:sldId id="258" r:id="rId10"/>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9" d="100"/>
          <a:sy n="49" d="100"/>
        </p:scale>
        <p:origin x="-96" y="-12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AB95392F-B7D9-422D-8678-AFB320C691F8}" type="datetimeFigureOut">
              <a:rPr lang="es-CO" smtClean="0"/>
              <a:t>17/02/2017</a:t>
            </a:fld>
            <a:endParaRPr lang="es-CO"/>
          </a:p>
        </p:txBody>
      </p:sp>
      <p:sp>
        <p:nvSpPr>
          <p:cNvPr id="5" name="Footer Placeholder 4"/>
          <p:cNvSpPr>
            <a:spLocks noGrp="1"/>
          </p:cNvSpPr>
          <p:nvPr>
            <p:ph type="ftr" sz="quarter" idx="11"/>
          </p:nvPr>
        </p:nvSpPr>
        <p:spPr>
          <a:xfrm>
            <a:off x="1876424" y="5410201"/>
            <a:ext cx="5124886" cy="365125"/>
          </a:xfrm>
        </p:spPr>
        <p:txBody>
          <a:bodyPr/>
          <a:lstStyle/>
          <a:p>
            <a:endParaRPr lang="es-CO"/>
          </a:p>
        </p:txBody>
      </p:sp>
      <p:sp>
        <p:nvSpPr>
          <p:cNvPr id="6" name="Slide Number Placeholder 5"/>
          <p:cNvSpPr>
            <a:spLocks noGrp="1"/>
          </p:cNvSpPr>
          <p:nvPr>
            <p:ph type="sldNum" sz="quarter" idx="12"/>
          </p:nvPr>
        </p:nvSpPr>
        <p:spPr>
          <a:xfrm>
            <a:off x="9896911" y="5410199"/>
            <a:ext cx="771089" cy="365125"/>
          </a:xfrm>
        </p:spPr>
        <p:txBody>
          <a:bodyPr/>
          <a:lstStyle/>
          <a:p>
            <a:fld id="{F71754AC-AD6B-4877-922F-468B02EE362A}" type="slidenum">
              <a:rPr lang="es-CO" smtClean="0"/>
              <a:t>‹Nº›</a:t>
            </a:fld>
            <a:endParaRPr lang="es-CO"/>
          </a:p>
        </p:txBody>
      </p:sp>
    </p:spTree>
    <p:extLst>
      <p:ext uri="{BB962C8B-B14F-4D97-AF65-F5344CB8AC3E}">
        <p14:creationId xmlns:p14="http://schemas.microsoft.com/office/powerpoint/2010/main" val="3004728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s-ES" smtClean="0"/>
              <a:t>Haga clic en el icono para agregar una imagen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AB95392F-B7D9-422D-8678-AFB320C691F8}" type="datetimeFigureOut">
              <a:rPr lang="es-CO" smtClean="0"/>
              <a:t>17/02/2017</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F71754AC-AD6B-4877-922F-468B02EE362A}" type="slidenum">
              <a:rPr lang="es-CO" smtClean="0"/>
              <a:t>‹Nº›</a:t>
            </a:fld>
            <a:endParaRPr lang="es-CO"/>
          </a:p>
        </p:txBody>
      </p:sp>
    </p:spTree>
    <p:extLst>
      <p:ext uri="{BB962C8B-B14F-4D97-AF65-F5344CB8AC3E}">
        <p14:creationId xmlns:p14="http://schemas.microsoft.com/office/powerpoint/2010/main" val="41243305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AB95392F-B7D9-422D-8678-AFB320C691F8}" type="datetimeFigureOut">
              <a:rPr lang="es-CO" smtClean="0"/>
              <a:t>17/02/2017</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F71754AC-AD6B-4877-922F-468B02EE362A}" type="slidenum">
              <a:rPr lang="es-CO" smtClean="0"/>
              <a:t>‹Nº›</a:t>
            </a:fld>
            <a:endParaRPr lang="es-CO"/>
          </a:p>
        </p:txBody>
      </p:sp>
    </p:spTree>
    <p:extLst>
      <p:ext uri="{BB962C8B-B14F-4D97-AF65-F5344CB8AC3E}">
        <p14:creationId xmlns:p14="http://schemas.microsoft.com/office/powerpoint/2010/main" val="999938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s-ES" smtClean="0"/>
              <a:t>Haga clic para modificar el estilo de título del patrón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AB95392F-B7D9-422D-8678-AFB320C691F8}" type="datetimeFigureOut">
              <a:rPr lang="es-CO" smtClean="0"/>
              <a:t>17/02/2017</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F71754AC-AD6B-4877-922F-468B02EE362A}" type="slidenum">
              <a:rPr lang="es-CO" smtClean="0"/>
              <a:t>‹Nº›</a:t>
            </a:fld>
            <a:endParaRPr lang="es-CO"/>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2704792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AB95392F-B7D9-422D-8678-AFB320C691F8}" type="datetimeFigureOut">
              <a:rPr lang="es-CO" smtClean="0"/>
              <a:t>17/02/2017</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F71754AC-AD6B-4877-922F-468B02EE362A}" type="slidenum">
              <a:rPr lang="es-CO" smtClean="0"/>
              <a:t>‹Nº›</a:t>
            </a:fld>
            <a:endParaRPr lang="es-CO"/>
          </a:p>
        </p:txBody>
      </p:sp>
    </p:spTree>
    <p:extLst>
      <p:ext uri="{BB962C8B-B14F-4D97-AF65-F5344CB8AC3E}">
        <p14:creationId xmlns:p14="http://schemas.microsoft.com/office/powerpoint/2010/main" val="981678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s-ES" smtClean="0"/>
              <a:t>Haga clic para modificar el estilo de título del patrón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3" name="Date Placeholder 2"/>
          <p:cNvSpPr>
            <a:spLocks noGrp="1"/>
          </p:cNvSpPr>
          <p:nvPr>
            <p:ph type="dt" sz="half" idx="10"/>
          </p:nvPr>
        </p:nvSpPr>
        <p:spPr/>
        <p:txBody>
          <a:bodyPr/>
          <a:lstStyle/>
          <a:p>
            <a:fld id="{AB95392F-B7D9-422D-8678-AFB320C691F8}" type="datetimeFigureOut">
              <a:rPr lang="es-CO" smtClean="0"/>
              <a:t>17/02/2017</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F71754AC-AD6B-4877-922F-468B02EE362A}" type="slidenum">
              <a:rPr lang="es-CO" smtClean="0"/>
              <a:t>‹Nº›</a:t>
            </a:fld>
            <a:endParaRPr lang="es-CO"/>
          </a:p>
        </p:txBody>
      </p:sp>
    </p:spTree>
    <p:extLst>
      <p:ext uri="{BB962C8B-B14F-4D97-AF65-F5344CB8AC3E}">
        <p14:creationId xmlns:p14="http://schemas.microsoft.com/office/powerpoint/2010/main" val="19031647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s-ES" smtClean="0"/>
              <a:t>Haga clic para modificar el estilo de título del patrón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smtClean="0"/>
              <a:t>Haga clic en el icono para agregar una imagen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smtClean="0"/>
              <a:t>Haga clic en el icono para agregar una imagen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smtClean="0"/>
              <a:t>Haga clic en el icono para agregar una imagen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3" name="Date Placeholder 2"/>
          <p:cNvSpPr>
            <a:spLocks noGrp="1"/>
          </p:cNvSpPr>
          <p:nvPr>
            <p:ph type="dt" sz="half" idx="10"/>
          </p:nvPr>
        </p:nvSpPr>
        <p:spPr/>
        <p:txBody>
          <a:bodyPr/>
          <a:lstStyle/>
          <a:p>
            <a:fld id="{AB95392F-B7D9-422D-8678-AFB320C691F8}" type="datetimeFigureOut">
              <a:rPr lang="es-CO" smtClean="0"/>
              <a:t>17/02/2017</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F71754AC-AD6B-4877-922F-468B02EE362A}" type="slidenum">
              <a:rPr lang="es-CO" smtClean="0"/>
              <a:t>‹Nº›</a:t>
            </a:fld>
            <a:endParaRPr lang="es-CO"/>
          </a:p>
        </p:txBody>
      </p:sp>
    </p:spTree>
    <p:extLst>
      <p:ext uri="{BB962C8B-B14F-4D97-AF65-F5344CB8AC3E}">
        <p14:creationId xmlns:p14="http://schemas.microsoft.com/office/powerpoint/2010/main" val="3097165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B95392F-B7D9-422D-8678-AFB320C691F8}" type="datetimeFigureOut">
              <a:rPr lang="es-CO" smtClean="0"/>
              <a:t>17/02/2017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F71754AC-AD6B-4877-922F-468B02EE362A}" type="slidenum">
              <a:rPr lang="es-CO" smtClean="0"/>
              <a:t>‹Nº›</a:t>
            </a:fld>
            <a:endParaRPr lang="es-CO"/>
          </a:p>
        </p:txBody>
      </p:sp>
    </p:spTree>
    <p:extLst>
      <p:ext uri="{BB962C8B-B14F-4D97-AF65-F5344CB8AC3E}">
        <p14:creationId xmlns:p14="http://schemas.microsoft.com/office/powerpoint/2010/main" val="6463070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B95392F-B7D9-422D-8678-AFB320C691F8}" type="datetimeFigureOut">
              <a:rPr lang="es-CO" smtClean="0"/>
              <a:t>17/02/2017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F71754AC-AD6B-4877-922F-468B02EE362A}" type="slidenum">
              <a:rPr lang="es-CO" smtClean="0"/>
              <a:t>‹Nº›</a:t>
            </a:fld>
            <a:endParaRPr lang="es-CO"/>
          </a:p>
        </p:txBody>
      </p:sp>
    </p:spTree>
    <p:extLst>
      <p:ext uri="{BB962C8B-B14F-4D97-AF65-F5344CB8AC3E}">
        <p14:creationId xmlns:p14="http://schemas.microsoft.com/office/powerpoint/2010/main" val="927028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B95392F-B7D9-422D-8678-AFB320C691F8}" type="datetimeFigureOut">
              <a:rPr lang="es-CO" smtClean="0"/>
              <a:t>17/02/2017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F71754AC-AD6B-4877-922F-468B02EE362A}" type="slidenum">
              <a:rPr lang="es-CO" smtClean="0"/>
              <a:t>‹Nº›</a:t>
            </a:fld>
            <a:endParaRPr lang="es-CO"/>
          </a:p>
        </p:txBody>
      </p:sp>
    </p:spTree>
    <p:extLst>
      <p:ext uri="{BB962C8B-B14F-4D97-AF65-F5344CB8AC3E}">
        <p14:creationId xmlns:p14="http://schemas.microsoft.com/office/powerpoint/2010/main" val="1739636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AB95392F-B7D9-422D-8678-AFB320C691F8}" type="datetimeFigureOut">
              <a:rPr lang="es-CO" smtClean="0"/>
              <a:t>17/02/2017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F71754AC-AD6B-4877-922F-468B02EE362A}" type="slidenum">
              <a:rPr lang="es-CO" smtClean="0"/>
              <a:t>‹Nº›</a:t>
            </a:fld>
            <a:endParaRPr lang="es-CO"/>
          </a:p>
        </p:txBody>
      </p:sp>
    </p:spTree>
    <p:extLst>
      <p:ext uri="{BB962C8B-B14F-4D97-AF65-F5344CB8AC3E}">
        <p14:creationId xmlns:p14="http://schemas.microsoft.com/office/powerpoint/2010/main" val="3470947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AB95392F-B7D9-422D-8678-AFB320C691F8}" type="datetimeFigureOut">
              <a:rPr lang="es-CO" smtClean="0"/>
              <a:t>17/02/2017</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F71754AC-AD6B-4877-922F-468B02EE362A}" type="slidenum">
              <a:rPr lang="es-CO" smtClean="0"/>
              <a:t>‹Nº›</a:t>
            </a:fld>
            <a:endParaRPr lang="es-CO"/>
          </a:p>
        </p:txBody>
      </p:sp>
    </p:spTree>
    <p:extLst>
      <p:ext uri="{BB962C8B-B14F-4D97-AF65-F5344CB8AC3E}">
        <p14:creationId xmlns:p14="http://schemas.microsoft.com/office/powerpoint/2010/main" val="86846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141410" y="3073397"/>
            <a:ext cx="4878391" cy="2717801"/>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172200" y="3073397"/>
            <a:ext cx="4875210" cy="2717801"/>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AB95392F-B7D9-422D-8678-AFB320C691F8}" type="datetimeFigureOut">
              <a:rPr lang="es-CO" smtClean="0"/>
              <a:t>17/02/2017</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F71754AC-AD6B-4877-922F-468B02EE362A}" type="slidenum">
              <a:rPr lang="es-CO" smtClean="0"/>
              <a:t>‹Nº›</a:t>
            </a:fld>
            <a:endParaRPr lang="es-CO"/>
          </a:p>
        </p:txBody>
      </p:sp>
    </p:spTree>
    <p:extLst>
      <p:ext uri="{BB962C8B-B14F-4D97-AF65-F5344CB8AC3E}">
        <p14:creationId xmlns:p14="http://schemas.microsoft.com/office/powerpoint/2010/main" val="2500898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AB95392F-B7D9-422D-8678-AFB320C691F8}" type="datetimeFigureOut">
              <a:rPr lang="es-CO" smtClean="0"/>
              <a:t>17/02/2017</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F71754AC-AD6B-4877-922F-468B02EE362A}" type="slidenum">
              <a:rPr lang="es-CO" smtClean="0"/>
              <a:t>‹Nº›</a:t>
            </a:fld>
            <a:endParaRPr lang="es-CO"/>
          </a:p>
        </p:txBody>
      </p:sp>
    </p:spTree>
    <p:extLst>
      <p:ext uri="{BB962C8B-B14F-4D97-AF65-F5344CB8AC3E}">
        <p14:creationId xmlns:p14="http://schemas.microsoft.com/office/powerpoint/2010/main" val="2192551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95392F-B7D9-422D-8678-AFB320C691F8}" type="datetimeFigureOut">
              <a:rPr lang="es-CO" smtClean="0"/>
              <a:t>17/02/2017</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F71754AC-AD6B-4877-922F-468B02EE362A}" type="slidenum">
              <a:rPr lang="es-CO" smtClean="0"/>
              <a:t>‹Nº›</a:t>
            </a:fld>
            <a:endParaRPr lang="es-CO"/>
          </a:p>
        </p:txBody>
      </p:sp>
    </p:spTree>
    <p:extLst>
      <p:ext uri="{BB962C8B-B14F-4D97-AF65-F5344CB8AC3E}">
        <p14:creationId xmlns:p14="http://schemas.microsoft.com/office/powerpoint/2010/main" val="2878845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AB95392F-B7D9-422D-8678-AFB320C691F8}" type="datetimeFigureOut">
              <a:rPr lang="es-CO" smtClean="0"/>
              <a:t>17/02/2017</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F71754AC-AD6B-4877-922F-468B02EE362A}" type="slidenum">
              <a:rPr lang="es-CO" smtClean="0"/>
              <a:t>‹Nº›</a:t>
            </a:fld>
            <a:endParaRPr lang="es-CO"/>
          </a:p>
        </p:txBody>
      </p:sp>
    </p:spTree>
    <p:extLst>
      <p:ext uri="{BB962C8B-B14F-4D97-AF65-F5344CB8AC3E}">
        <p14:creationId xmlns:p14="http://schemas.microsoft.com/office/powerpoint/2010/main" val="459346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AB95392F-B7D9-422D-8678-AFB320C691F8}" type="datetimeFigureOut">
              <a:rPr lang="es-CO" smtClean="0"/>
              <a:t>17/02/2017</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F71754AC-AD6B-4877-922F-468B02EE362A}" type="slidenum">
              <a:rPr lang="es-CO" smtClean="0"/>
              <a:t>‹Nº›</a:t>
            </a:fld>
            <a:endParaRPr lang="es-CO"/>
          </a:p>
        </p:txBody>
      </p:sp>
    </p:spTree>
    <p:extLst>
      <p:ext uri="{BB962C8B-B14F-4D97-AF65-F5344CB8AC3E}">
        <p14:creationId xmlns:p14="http://schemas.microsoft.com/office/powerpoint/2010/main" val="2028539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B95392F-B7D9-422D-8678-AFB320C691F8}" type="datetimeFigureOut">
              <a:rPr lang="es-CO" smtClean="0"/>
              <a:t>17/02/2017</a:t>
            </a:fld>
            <a:endParaRPr lang="es-CO"/>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F71754AC-AD6B-4877-922F-468B02EE362A}" type="slidenum">
              <a:rPr lang="es-CO" smtClean="0"/>
              <a:t>‹Nº›</a:t>
            </a:fld>
            <a:endParaRPr lang="es-CO"/>
          </a:p>
        </p:txBody>
      </p:sp>
    </p:spTree>
    <p:extLst>
      <p:ext uri="{BB962C8B-B14F-4D97-AF65-F5344CB8AC3E}">
        <p14:creationId xmlns:p14="http://schemas.microsoft.com/office/powerpoint/2010/main" val="862962900"/>
      </p:ext>
    </p:extLst>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 id="2147483769" r:id="rId13"/>
    <p:sldLayoutId id="2147483770" r:id="rId14"/>
    <p:sldLayoutId id="2147483771" r:id="rId15"/>
    <p:sldLayoutId id="2147483772" r:id="rId16"/>
    <p:sldLayoutId id="2147483773" r:id="rId17"/>
  </p:sldLayoutIdLst>
  <p:txStyles>
    <p:titleStyle>
      <a:lvl1pPr algn="l" defTabSz="914400" rtl="0" eaLnBrk="1" latinLnBrk="0" hangingPunct="1">
        <a:lnSpc>
          <a:spcPct val="90000"/>
        </a:lnSpc>
        <a:spcBef>
          <a:spcPct val="0"/>
        </a:spcBef>
        <a:buNone/>
        <a:defRPr sz="3600" kern="1200" cap="all" baseline="0">
          <a:solidFill>
            <a:schemeClr val="tx1"/>
          </a:solidFill>
          <a:effectLst>
            <a:outerShdw blurRad="177800" dist="38100" dir="2700000" algn="tl">
              <a:srgbClr val="000000">
                <a:alpha val="24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effectLst>
            <a:outerShdw blurRad="152400" dist="38100" dir="2700000" algn="tl">
              <a:srgbClr val="000000">
                <a:alpha val="36000"/>
              </a:srgbClr>
            </a:outerShdw>
          </a:effectLst>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effectLst>
            <a:outerShdw blurRad="152400" dist="38100" dir="2700000" algn="tl">
              <a:srgbClr val="000000">
                <a:alpha val="36000"/>
              </a:srgbClr>
            </a:outerShdw>
          </a:effectLst>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effectLst>
            <a:outerShdw blurRad="152400" dist="38100" dir="2700000" algn="tl">
              <a:srgbClr val="000000">
                <a:alpha val="36000"/>
              </a:srgbClr>
            </a:outerShdw>
          </a:effectLst>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52400" dist="38100" dir="2700000" algn="tl">
              <a:srgbClr val="000000">
                <a:alpha val="36000"/>
              </a:srgbClr>
            </a:outerShdw>
          </a:effectLst>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52400" dist="38100" dir="2700000" algn="tl">
              <a:srgbClr val="000000">
                <a:alpha val="36000"/>
              </a:srgbClr>
            </a:outerShdw>
          </a:effectLst>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pedroantonioortiz.jimdo.com/guias-de-trabajo-ciencias-6/"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601532" y="969135"/>
            <a:ext cx="7714446" cy="1709672"/>
          </a:xfrm>
        </p:spPr>
        <p:txBody>
          <a:bodyPr>
            <a:normAutofit fontScale="90000"/>
          </a:bodyPr>
          <a:lstStyle/>
          <a:p>
            <a:pPr algn="ctr"/>
            <a:r>
              <a:rPr lang="es-CO" sz="7200" b="1" dirty="0" smtClean="0">
                <a:solidFill>
                  <a:srgbClr val="FF0000"/>
                </a:solidFill>
              </a:rPr>
              <a:t>TEJIDOS VEGETALES y animales  </a:t>
            </a:r>
            <a:endParaRPr lang="es-CO" sz="7200" b="1" dirty="0">
              <a:solidFill>
                <a:srgbClr val="FF0000"/>
              </a:solidFill>
            </a:endParaRPr>
          </a:p>
        </p:txBody>
      </p:sp>
      <p:sp>
        <p:nvSpPr>
          <p:cNvPr id="3" name="Subtítulo 2"/>
          <p:cNvSpPr>
            <a:spLocks noGrp="1"/>
          </p:cNvSpPr>
          <p:nvPr>
            <p:ph type="subTitle" idx="1"/>
          </p:nvPr>
        </p:nvSpPr>
        <p:spPr/>
        <p:txBody>
          <a:bodyPr>
            <a:normAutofit/>
          </a:bodyPr>
          <a:lstStyle/>
          <a:p>
            <a:r>
              <a:rPr lang="es-CO" sz="3200" b="1" dirty="0" smtClean="0">
                <a:solidFill>
                  <a:schemeClr val="bg1"/>
                </a:solidFill>
              </a:rPr>
              <a:t>PROFESOR: EDGAR VILLAMIL </a:t>
            </a:r>
          </a:p>
          <a:p>
            <a:r>
              <a:rPr lang="es-CO" sz="3200" b="1" dirty="0" smtClean="0">
                <a:solidFill>
                  <a:schemeClr val="bg1"/>
                </a:solidFill>
              </a:rPr>
              <a:t>GRADO: CUARTO</a:t>
            </a:r>
            <a:endParaRPr lang="es-CO" sz="3200" b="1" dirty="0">
              <a:solidFill>
                <a:schemeClr val="bg1"/>
              </a:solidFill>
            </a:endParaRPr>
          </a:p>
        </p:txBody>
      </p:sp>
    </p:spTree>
    <p:extLst>
      <p:ext uri="{BB962C8B-B14F-4D97-AF65-F5344CB8AC3E}">
        <p14:creationId xmlns:p14="http://schemas.microsoft.com/office/powerpoint/2010/main" val="30203445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OBJETIVO</a:t>
            </a:r>
            <a:endParaRPr lang="es-CO" dirty="0"/>
          </a:p>
        </p:txBody>
      </p:sp>
      <p:sp>
        <p:nvSpPr>
          <p:cNvPr id="3" name="Marcador de contenido 2"/>
          <p:cNvSpPr>
            <a:spLocks noGrp="1"/>
          </p:cNvSpPr>
          <p:nvPr>
            <p:ph idx="1"/>
          </p:nvPr>
        </p:nvSpPr>
        <p:spPr>
          <a:xfrm>
            <a:off x="992591" y="3155324"/>
            <a:ext cx="9905999" cy="1850266"/>
          </a:xfrm>
        </p:spPr>
        <p:txBody>
          <a:bodyPr>
            <a:noAutofit/>
          </a:bodyPr>
          <a:lstStyle/>
          <a:p>
            <a:pPr marL="0" indent="0" algn="just">
              <a:buNone/>
            </a:pPr>
            <a:r>
              <a:rPr lang="es-CO" sz="4000" b="1" dirty="0" smtClean="0"/>
              <a:t>ESTANDAR:</a:t>
            </a:r>
          </a:p>
          <a:p>
            <a:pPr algn="just"/>
            <a:r>
              <a:rPr lang="es-CO" sz="4000" b="1" dirty="0"/>
              <a:t>Identifico los niveles de </a:t>
            </a:r>
            <a:r>
              <a:rPr lang="es-CO" sz="4000" b="1" dirty="0" smtClean="0"/>
              <a:t>organización celular </a:t>
            </a:r>
            <a:r>
              <a:rPr lang="es-CO" sz="4000" b="1" dirty="0"/>
              <a:t>de los seres vivos.</a:t>
            </a:r>
          </a:p>
        </p:txBody>
      </p:sp>
      <p:sp>
        <p:nvSpPr>
          <p:cNvPr id="4" name="Rectángulo 3"/>
          <p:cNvSpPr/>
          <p:nvPr/>
        </p:nvSpPr>
        <p:spPr>
          <a:xfrm>
            <a:off x="884310" y="1785977"/>
            <a:ext cx="10014280" cy="622222"/>
          </a:xfrm>
          <a:prstGeom prst="rect">
            <a:avLst/>
          </a:prstGeom>
        </p:spPr>
        <p:txBody>
          <a:bodyPr wrap="none">
            <a:spAutoFit/>
          </a:bodyPr>
          <a:lstStyle/>
          <a:p>
            <a:pPr algn="just">
              <a:lnSpc>
                <a:spcPct val="115000"/>
              </a:lnSpc>
              <a:spcAft>
                <a:spcPts val="0"/>
              </a:spcAft>
            </a:pPr>
            <a:r>
              <a:rPr lang="es-CO" sz="3200" b="1" dirty="0" smtClean="0">
                <a:latin typeface="Arial" panose="020B0604020202020204" pitchFamily="34" charset="0"/>
                <a:ea typeface="Calibri" panose="020F0502020204030204" pitchFamily="34" charset="0"/>
                <a:cs typeface="Times New Roman" panose="02020603050405020304" pitchFamily="18" charset="0"/>
              </a:rPr>
              <a:t>Identificar los diferentes tipos de tejidos vegetales</a:t>
            </a:r>
            <a:endParaRPr lang="es-CO" sz="40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608780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CO" sz="8000" b="1" dirty="0" smtClean="0">
                <a:solidFill>
                  <a:srgbClr val="FF0000"/>
                </a:solidFill>
              </a:rPr>
              <a:t>LOS TEJIDOS </a:t>
            </a:r>
            <a:endParaRPr lang="es-CO" sz="8000" b="1" dirty="0">
              <a:solidFill>
                <a:srgbClr val="FF0000"/>
              </a:solidFill>
            </a:endParaRPr>
          </a:p>
        </p:txBody>
      </p:sp>
      <p:sp>
        <p:nvSpPr>
          <p:cNvPr id="3" name="Marcador de contenido 2"/>
          <p:cNvSpPr>
            <a:spLocks noGrp="1"/>
          </p:cNvSpPr>
          <p:nvPr>
            <p:ph idx="1"/>
          </p:nvPr>
        </p:nvSpPr>
        <p:spPr>
          <a:xfrm>
            <a:off x="457200" y="1808922"/>
            <a:ext cx="11489635" cy="4532243"/>
          </a:xfrm>
        </p:spPr>
        <p:txBody>
          <a:bodyPr>
            <a:normAutofit fontScale="92500"/>
          </a:bodyPr>
          <a:lstStyle/>
          <a:p>
            <a:pPr marL="0" indent="0" algn="just">
              <a:buNone/>
            </a:pPr>
            <a:r>
              <a:rPr lang="es-CO" sz="4300" b="1" dirty="0">
                <a:effectLst/>
                <a:latin typeface="Arial" panose="020B0604020202020204" pitchFamily="34" charset="0"/>
                <a:cs typeface="Arial" panose="020B0604020202020204" pitchFamily="34" charset="0"/>
              </a:rPr>
              <a:t>Los tejidos son un conjunto de células con estructura similar que desempeña una función especializada para la supervivencia de un organismo. Diferentes tejidos tienen estructuras distintas, adecuadas para cumplir con su función particular.</a:t>
            </a:r>
          </a:p>
          <a:p>
            <a:pPr marL="0" indent="0">
              <a:buNone/>
            </a:pPr>
            <a:endParaRPr lang="es-CO" dirty="0"/>
          </a:p>
        </p:txBody>
      </p:sp>
    </p:spTree>
    <p:extLst>
      <p:ext uri="{BB962C8B-B14F-4D97-AF65-F5344CB8AC3E}">
        <p14:creationId xmlns:p14="http://schemas.microsoft.com/office/powerpoint/2010/main" val="4490670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41412" y="438214"/>
            <a:ext cx="9905998" cy="579217"/>
          </a:xfrm>
          <a:solidFill>
            <a:srgbClr val="FFC000"/>
          </a:solidFill>
        </p:spPr>
        <p:txBody>
          <a:bodyPr>
            <a:noAutofit/>
          </a:bodyPr>
          <a:lstStyle/>
          <a:p>
            <a:r>
              <a:rPr lang="es-CO" sz="4800" b="1" dirty="0" smtClean="0">
                <a:solidFill>
                  <a:srgbClr val="FF0000"/>
                </a:solidFill>
              </a:rPr>
              <a:t>TEJIDOS vegetales  </a:t>
            </a:r>
            <a:endParaRPr lang="es-CO" sz="4800" b="1" dirty="0">
              <a:solidFill>
                <a:srgbClr val="FF0000"/>
              </a:solidFill>
            </a:endParaRPr>
          </a:p>
        </p:txBody>
      </p:sp>
      <p:sp>
        <p:nvSpPr>
          <p:cNvPr id="3" name="Marcador de contenido 2"/>
          <p:cNvSpPr>
            <a:spLocks noGrp="1"/>
          </p:cNvSpPr>
          <p:nvPr>
            <p:ph idx="1"/>
          </p:nvPr>
        </p:nvSpPr>
        <p:spPr>
          <a:xfrm>
            <a:off x="759855" y="1270693"/>
            <a:ext cx="10972800" cy="4396011"/>
          </a:xfrm>
        </p:spPr>
        <p:txBody>
          <a:bodyPr>
            <a:noAutofit/>
          </a:bodyPr>
          <a:lstStyle/>
          <a:p>
            <a:pPr marL="0" indent="0">
              <a:buNone/>
            </a:pPr>
            <a:r>
              <a:rPr lang="es-CO" sz="3600" dirty="0" smtClean="0">
                <a:effectLst/>
                <a:latin typeface="Arial" panose="020B0604020202020204" pitchFamily="34" charset="0"/>
                <a:cs typeface="Arial" panose="020B0604020202020204" pitchFamily="34" charset="0"/>
              </a:rPr>
              <a:t>Las </a:t>
            </a:r>
            <a:r>
              <a:rPr lang="es-CO" sz="3600" dirty="0">
                <a:effectLst/>
                <a:latin typeface="Arial" panose="020B0604020202020204" pitchFamily="34" charset="0"/>
                <a:cs typeface="Arial" panose="020B0604020202020204" pitchFamily="34" charset="0"/>
              </a:rPr>
              <a:t>plantas están compuestas por cuatro tipos de tejidos diferentes</a:t>
            </a:r>
            <a:r>
              <a:rPr lang="es-CO" sz="3600" dirty="0" smtClean="0">
                <a:effectLst/>
                <a:latin typeface="Arial" panose="020B0604020202020204" pitchFamily="34" charset="0"/>
                <a:cs typeface="Arial" panose="020B0604020202020204" pitchFamily="34" charset="0"/>
              </a:rPr>
              <a:t>:</a:t>
            </a:r>
          </a:p>
          <a:p>
            <a:r>
              <a:rPr lang="es-CO" sz="3600" dirty="0">
                <a:effectLst/>
                <a:latin typeface="Arial" panose="020B0604020202020204" pitchFamily="34" charset="0"/>
                <a:cs typeface="Arial" panose="020B0604020202020204" pitchFamily="34" charset="0"/>
              </a:rPr>
              <a:t> </a:t>
            </a:r>
            <a:r>
              <a:rPr lang="es-CO" sz="3600" dirty="0" smtClean="0">
                <a:solidFill>
                  <a:srgbClr val="FFC000"/>
                </a:solidFill>
                <a:effectLst/>
                <a:latin typeface="Arial" panose="020B0604020202020204" pitchFamily="34" charset="0"/>
                <a:cs typeface="Arial" panose="020B0604020202020204" pitchFamily="34" charset="0"/>
              </a:rPr>
              <a:t>los m</a:t>
            </a:r>
            <a:r>
              <a:rPr lang="es-CO" sz="3600" b="1" dirty="0" smtClean="0">
                <a:solidFill>
                  <a:srgbClr val="FFC000"/>
                </a:solidFill>
                <a:effectLst/>
                <a:latin typeface="Arial" panose="020B0604020202020204" pitchFamily="34" charset="0"/>
                <a:cs typeface="Arial" panose="020B0604020202020204" pitchFamily="34" charset="0"/>
              </a:rPr>
              <a:t>eristematicos</a:t>
            </a:r>
            <a:endParaRPr lang="es-CO" sz="3600" dirty="0">
              <a:solidFill>
                <a:srgbClr val="FFC000"/>
              </a:solidFill>
              <a:effectLst/>
              <a:latin typeface="Arial" panose="020B0604020202020204" pitchFamily="34" charset="0"/>
              <a:cs typeface="Arial" panose="020B0604020202020204" pitchFamily="34" charset="0"/>
            </a:endParaRPr>
          </a:p>
          <a:p>
            <a:r>
              <a:rPr lang="es-CO" sz="3600" b="1" dirty="0" smtClean="0">
                <a:solidFill>
                  <a:srgbClr val="FFC000"/>
                </a:solidFill>
                <a:effectLst/>
                <a:latin typeface="Arial" panose="020B0604020202020204" pitchFamily="34" charset="0"/>
                <a:cs typeface="Arial" panose="020B0604020202020204" pitchFamily="34" charset="0"/>
              </a:rPr>
              <a:t>Dérmicos</a:t>
            </a:r>
          </a:p>
          <a:p>
            <a:r>
              <a:rPr lang="es-CO" sz="3600" b="1" dirty="0" smtClean="0">
                <a:solidFill>
                  <a:srgbClr val="FFC000"/>
                </a:solidFill>
                <a:effectLst/>
                <a:latin typeface="Arial" panose="020B0604020202020204" pitchFamily="34" charset="0"/>
                <a:cs typeface="Arial" panose="020B0604020202020204" pitchFamily="34" charset="0"/>
              </a:rPr>
              <a:t>Vasculares</a:t>
            </a:r>
          </a:p>
          <a:p>
            <a:r>
              <a:rPr lang="es-CO" sz="3600" dirty="0" smtClean="0">
                <a:solidFill>
                  <a:srgbClr val="FFC000"/>
                </a:solidFill>
                <a:effectLst/>
                <a:latin typeface="Arial" panose="020B0604020202020204" pitchFamily="34" charset="0"/>
                <a:cs typeface="Arial" panose="020B0604020202020204" pitchFamily="34" charset="0"/>
              </a:rPr>
              <a:t> </a:t>
            </a:r>
            <a:r>
              <a:rPr lang="es-CO" sz="3600" b="1" dirty="0">
                <a:solidFill>
                  <a:srgbClr val="FFC000"/>
                </a:solidFill>
                <a:effectLst/>
                <a:latin typeface="Arial" panose="020B0604020202020204" pitchFamily="34" charset="0"/>
                <a:cs typeface="Arial" panose="020B0604020202020204" pitchFamily="34" charset="0"/>
              </a:rPr>
              <a:t>fundamentales</a:t>
            </a:r>
            <a:r>
              <a:rPr lang="es-CO" sz="3600" dirty="0">
                <a:solidFill>
                  <a:srgbClr val="FFC000"/>
                </a:solidFill>
                <a:effectLst/>
                <a:latin typeface="Arial" panose="020B0604020202020204" pitchFamily="34" charset="0"/>
                <a:cs typeface="Arial" panose="020B0604020202020204" pitchFamily="34" charset="0"/>
              </a:rPr>
              <a:t>.</a:t>
            </a:r>
          </a:p>
          <a:p>
            <a:pPr marL="0" indent="0">
              <a:buNone/>
            </a:pPr>
            <a:endParaRPr lang="es-CO" sz="2800" dirty="0"/>
          </a:p>
        </p:txBody>
      </p:sp>
    </p:spTree>
    <p:extLst>
      <p:ext uri="{BB962C8B-B14F-4D97-AF65-F5344CB8AC3E}">
        <p14:creationId xmlns:p14="http://schemas.microsoft.com/office/powerpoint/2010/main" val="27571748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Resultado de imagen para los tejidos vegetales  mapa conceptual"/>
          <p:cNvPicPr>
            <a:picLocks noChangeAspect="1" noChangeArrowheads="1"/>
          </p:cNvPicPr>
          <p:nvPr/>
        </p:nvPicPr>
        <p:blipFill rotWithShape="1">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t="19323" b="11114"/>
          <a:stretch/>
        </p:blipFill>
        <p:spPr bwMode="auto">
          <a:xfrm>
            <a:off x="-64656" y="0"/>
            <a:ext cx="12256655"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19922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http://biologiapatria2.wikispaces.com/file/view/20070417klpcnavid_31_Ees_SCO.png/216247178/795x758/20070417klpcnavid_31_Ees_SCO.png"/>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p:spPr>
      </p:pic>
    </p:spTree>
    <p:extLst>
      <p:ext uri="{BB962C8B-B14F-4D97-AF65-F5344CB8AC3E}">
        <p14:creationId xmlns:p14="http://schemas.microsoft.com/office/powerpoint/2010/main" val="42087430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41412" y="296546"/>
            <a:ext cx="9905998" cy="901189"/>
          </a:xfrm>
        </p:spPr>
        <p:txBody>
          <a:bodyPr>
            <a:normAutofit fontScale="90000"/>
          </a:bodyPr>
          <a:lstStyle/>
          <a:p>
            <a:r>
              <a:rPr lang="es-CO" sz="6000" b="1" dirty="0" smtClean="0">
                <a:solidFill>
                  <a:srgbClr val="FFC000"/>
                </a:solidFill>
              </a:rPr>
              <a:t>Tejidos</a:t>
            </a:r>
            <a:r>
              <a:rPr lang="es-CO" sz="6000" b="1" dirty="0" smtClean="0">
                <a:solidFill>
                  <a:srgbClr val="FF0000"/>
                </a:solidFill>
              </a:rPr>
              <a:t> </a:t>
            </a:r>
            <a:r>
              <a:rPr lang="es-CO" sz="6000" b="1" dirty="0" smtClean="0">
                <a:solidFill>
                  <a:srgbClr val="FFC000"/>
                </a:solidFill>
              </a:rPr>
              <a:t>animal</a:t>
            </a:r>
            <a:r>
              <a:rPr lang="es-CO" sz="6000" b="1" dirty="0" smtClean="0">
                <a:solidFill>
                  <a:srgbClr val="FF0000"/>
                </a:solidFill>
              </a:rPr>
              <a:t> </a:t>
            </a:r>
            <a:endParaRPr lang="es-CO" sz="6000" b="1" dirty="0">
              <a:solidFill>
                <a:srgbClr val="FF0000"/>
              </a:solidFill>
            </a:endParaRPr>
          </a:p>
        </p:txBody>
      </p:sp>
      <p:sp>
        <p:nvSpPr>
          <p:cNvPr id="3" name="Marcador de contenido 2"/>
          <p:cNvSpPr>
            <a:spLocks noGrp="1"/>
          </p:cNvSpPr>
          <p:nvPr>
            <p:ph idx="1"/>
          </p:nvPr>
        </p:nvSpPr>
        <p:spPr>
          <a:xfrm>
            <a:off x="643944" y="1197735"/>
            <a:ext cx="11037194" cy="5660265"/>
          </a:xfrm>
        </p:spPr>
        <p:txBody>
          <a:bodyPr>
            <a:normAutofit/>
          </a:bodyPr>
          <a:lstStyle/>
          <a:p>
            <a:pPr marL="0" indent="0">
              <a:buNone/>
            </a:pPr>
            <a:r>
              <a:rPr lang="es-CO" sz="4400" b="1" dirty="0">
                <a:effectLst/>
              </a:rPr>
              <a:t>Los tejidos animales se clasifica en cuatro grupos</a:t>
            </a:r>
            <a:r>
              <a:rPr lang="es-CO" sz="4400" b="1" dirty="0" smtClean="0">
                <a:effectLst/>
              </a:rPr>
              <a:t>:</a:t>
            </a:r>
          </a:p>
          <a:p>
            <a:r>
              <a:rPr lang="es-CO" sz="4400" b="1" dirty="0" smtClean="0">
                <a:effectLst/>
              </a:rPr>
              <a:t> </a:t>
            </a:r>
            <a:r>
              <a:rPr lang="es-CO" sz="4400" b="1" dirty="0" smtClean="0">
                <a:solidFill>
                  <a:srgbClr val="FFFF00"/>
                </a:solidFill>
                <a:effectLst/>
              </a:rPr>
              <a:t>Epitelial</a:t>
            </a:r>
          </a:p>
          <a:p>
            <a:r>
              <a:rPr lang="es-CO" sz="4400" b="1" dirty="0" smtClean="0">
                <a:solidFill>
                  <a:srgbClr val="FFFF00"/>
                </a:solidFill>
                <a:effectLst/>
              </a:rPr>
              <a:t>Conectivo</a:t>
            </a:r>
          </a:p>
          <a:p>
            <a:r>
              <a:rPr lang="es-CO" sz="4400" b="1" dirty="0" smtClean="0">
                <a:solidFill>
                  <a:srgbClr val="FFFF00"/>
                </a:solidFill>
                <a:effectLst/>
              </a:rPr>
              <a:t>Muscular</a:t>
            </a:r>
          </a:p>
          <a:p>
            <a:r>
              <a:rPr lang="es-CO" sz="4400" b="1" dirty="0" smtClean="0">
                <a:solidFill>
                  <a:srgbClr val="FFFF00"/>
                </a:solidFill>
                <a:effectLst/>
              </a:rPr>
              <a:t> </a:t>
            </a:r>
            <a:r>
              <a:rPr lang="es-CO" sz="4400" b="1" dirty="0">
                <a:solidFill>
                  <a:srgbClr val="FFFF00"/>
                </a:solidFill>
                <a:effectLst/>
              </a:rPr>
              <a:t>Nervioso</a:t>
            </a:r>
          </a:p>
          <a:p>
            <a:pPr marL="0" indent="0">
              <a:buNone/>
            </a:pPr>
            <a:endParaRPr lang="es-CO" dirty="0"/>
          </a:p>
        </p:txBody>
      </p:sp>
    </p:spTree>
    <p:extLst>
      <p:ext uri="{BB962C8B-B14F-4D97-AF65-F5344CB8AC3E}">
        <p14:creationId xmlns:p14="http://schemas.microsoft.com/office/powerpoint/2010/main" val="2227151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esultado de imagen para los tejidos animales mapa conceptu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51094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BIBLIOGRAFIA</a:t>
            </a:r>
            <a:endParaRPr lang="es-CO" dirty="0"/>
          </a:p>
        </p:txBody>
      </p:sp>
      <p:sp>
        <p:nvSpPr>
          <p:cNvPr id="3" name="Marcador de contenido 2"/>
          <p:cNvSpPr>
            <a:spLocks noGrp="1"/>
          </p:cNvSpPr>
          <p:nvPr>
            <p:ph idx="1"/>
          </p:nvPr>
        </p:nvSpPr>
        <p:spPr/>
        <p:txBody>
          <a:bodyPr/>
          <a:lstStyle/>
          <a:p>
            <a:r>
              <a:rPr lang="es-CO" dirty="0">
                <a:hlinkClick r:id="rId2"/>
              </a:rPr>
              <a:t>https://pedroantonioortiz.jimdo.com/guias-de-trabajo-ciencias-6</a:t>
            </a:r>
            <a:r>
              <a:rPr lang="es-CO" dirty="0" smtClean="0">
                <a:hlinkClick r:id="rId2"/>
              </a:rPr>
              <a:t>/</a:t>
            </a:r>
            <a:r>
              <a:rPr lang="es-CO" dirty="0" smtClean="0"/>
              <a:t> </a:t>
            </a:r>
            <a:endParaRPr lang="es-CO" dirty="0"/>
          </a:p>
        </p:txBody>
      </p:sp>
    </p:spTree>
    <p:extLst>
      <p:ext uri="{BB962C8B-B14F-4D97-AF65-F5344CB8AC3E}">
        <p14:creationId xmlns:p14="http://schemas.microsoft.com/office/powerpoint/2010/main" val="67205879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o">
  <a:themeElements>
    <a:clrScheme name="Chincheta">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Circuito">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o">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88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82000"/>
                <a:satMod val="150000"/>
                <a:lumMod val="160000"/>
              </a:schemeClr>
            </a:duotone>
          </a:blip>
          <a:stretch/>
        </a:blipFill>
      </a:bgFillStyleLst>
    </a:fmtScheme>
  </a:themeElements>
  <a:objectDefaults/>
  <a:extraClrSchemeLst/>
  <a:extLst>
    <a:ext uri="{05A4C25C-085E-4340-85A3-A5531E510DB2}">
      <thm15:themeFamily xmlns="" xmlns:thm15="http://schemas.microsoft.com/office/thememl/2012/main" name="Circuit" id="{0AC2F7E7-15F5-431C-B2A2-456FE929F56C}" vid="{97ECCC31-8429-4523-BE8D-8F09B7A4D46D}"/>
    </a:ext>
  </a:extLst>
</a:theme>
</file>

<file path=docProps/app.xml><?xml version="1.0" encoding="utf-8"?>
<Properties xmlns="http://schemas.openxmlformats.org/officeDocument/2006/extended-properties" xmlns:vt="http://schemas.openxmlformats.org/officeDocument/2006/docPropsVTypes">
  <Template/>
  <TotalTime>179</TotalTime>
  <Words>113</Words>
  <Application>Microsoft Office PowerPoint</Application>
  <PresentationFormat>Personalizado</PresentationFormat>
  <Paragraphs>23</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Circuito</vt:lpstr>
      <vt:lpstr>TEJIDOS VEGETALES y animales  </vt:lpstr>
      <vt:lpstr>OBJETIVO</vt:lpstr>
      <vt:lpstr>LOS TEJIDOS </vt:lpstr>
      <vt:lpstr>TEJIDOS vegetales  </vt:lpstr>
      <vt:lpstr>Presentación de PowerPoint</vt:lpstr>
      <vt:lpstr>Presentación de PowerPoint</vt:lpstr>
      <vt:lpstr>Tejidos animal </vt:lpstr>
      <vt:lpstr>Presentación de PowerPoint</vt:lpstr>
      <vt:lpstr>BIBLIOGRAFIA</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TEJIDOS VEGETALES </dc:title>
  <dc:creator>edgar villamil</dc:creator>
  <cp:lastModifiedBy>IE.EL PORVENIR</cp:lastModifiedBy>
  <cp:revision>13</cp:revision>
  <dcterms:created xsi:type="dcterms:W3CDTF">2017-02-15T03:08:14Z</dcterms:created>
  <dcterms:modified xsi:type="dcterms:W3CDTF">2017-02-17T22:04:34Z</dcterms:modified>
</cp:coreProperties>
</file>